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272" r:id="rId2"/>
    <p:sldId id="273" r:id="rId3"/>
    <p:sldId id="259" r:id="rId4"/>
    <p:sldId id="278" r:id="rId5"/>
    <p:sldId id="261" r:id="rId6"/>
    <p:sldId id="262" r:id="rId7"/>
    <p:sldId id="282" r:id="rId8"/>
    <p:sldId id="283" r:id="rId9"/>
    <p:sldId id="284" r:id="rId10"/>
    <p:sldId id="285" r:id="rId11"/>
    <p:sldId id="28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D1D8B7"/>
    <a:srgbClr val="A09D79"/>
    <a:srgbClr val="AD5C4D"/>
    <a:srgbClr val="543E35"/>
    <a:srgbClr val="637700"/>
    <a:srgbClr val="FFF4ED"/>
    <a:srgbClr val="5E6A76"/>
    <a:srgbClr val="F8F3F0"/>
    <a:srgbClr val="D7D1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830"/>
  </p:normalViewPr>
  <p:slideViewPr>
    <p:cSldViewPr snapToGrid="0">
      <p:cViewPr varScale="1">
        <p:scale>
          <a:sx n="63" d="100"/>
          <a:sy n="63" d="100"/>
        </p:scale>
        <p:origin x="764" y="36"/>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notesViewPr>
    <p:cSldViewPr snapToGrid="0">
      <p:cViewPr varScale="1">
        <p:scale>
          <a:sx n="58" d="100"/>
          <a:sy n="58" d="100"/>
        </p:scale>
        <p:origin x="324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3/22/2023</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sv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3/22/2023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2</a:t>
            </a:fld>
            <a:endParaRPr lang="en-US" dirty="0"/>
          </a:p>
        </p:txBody>
      </p:sp>
    </p:spTree>
    <p:extLst>
      <p:ext uri="{BB962C8B-B14F-4D97-AF65-F5344CB8AC3E}">
        <p14:creationId xmlns:p14="http://schemas.microsoft.com/office/powerpoint/2010/main" val="29157298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3" name="Freeform: Shape 22">
            <a:extLst>
              <a:ext uri="{FF2B5EF4-FFF2-40B4-BE49-F238E27FC236}">
                <a16:creationId xmlns:a16="http://schemas.microsoft.com/office/drawing/2014/main" id="{84B8E19A-569B-855B-EBF8-C02F2998ABC8}"/>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3325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1976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20626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899277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p:nvPr>
        </p:nvSpPr>
        <p:spPr>
          <a:xfrm>
            <a:off x="63325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p:nvPr>
        </p:nvSpPr>
        <p:spPr>
          <a:xfrm>
            <a:off x="341976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p:nvPr>
        </p:nvSpPr>
        <p:spPr>
          <a:xfrm>
            <a:off x="620626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p:nvPr>
        </p:nvSpPr>
        <p:spPr>
          <a:xfrm>
            <a:off x="899277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35000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576072" y="355701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576072" y="399592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cxnSp>
        <p:nvCxnSpPr>
          <p:cNvPr id="10" name="Straight Connector 9">
            <a:extLst>
              <a:ext uri="{FF2B5EF4-FFF2-40B4-BE49-F238E27FC236}">
                <a16:creationId xmlns:a16="http://schemas.microsoft.com/office/drawing/2014/main" id="{D6E0E53F-80E4-D83A-8BC2-C22ED75540F5}"/>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478231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p:nvPr>
        </p:nvSpPr>
        <p:spPr>
          <a:xfrm>
            <a:off x="8860536" y="1911096"/>
            <a:ext cx="2944368"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3" name="Straight Connector 32">
            <a:extLst>
              <a:ext uri="{FF2B5EF4-FFF2-40B4-BE49-F238E27FC236}">
                <a16:creationId xmlns:a16="http://schemas.microsoft.com/office/drawing/2014/main" id="{E90718B6-F0C0-E7EE-D41F-B5CE6A11D72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430A716-DF40-A710-4FC7-CCCA4BD957F8}"/>
              </a:ext>
            </a:extLst>
          </p:cNvPr>
          <p:cNvSpPr/>
          <p:nvPr userDrawn="1"/>
        </p:nvSpPr>
        <p:spPr>
          <a:xfrm>
            <a:off x="6323595" y="0"/>
            <a:ext cx="5868404" cy="6164034"/>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
        <p:nvSpPr>
          <p:cNvPr id="48" name="Freeform: Shape 47">
            <a:extLst>
              <a:ext uri="{FF2B5EF4-FFF2-40B4-BE49-F238E27FC236}">
                <a16:creationId xmlns:a16="http://schemas.microsoft.com/office/drawing/2014/main" id="{EACA9FF1-6A56-9028-20F7-293A5DAC2547}"/>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BC3B985-E244-9B94-5C9B-8ED7DCD699F7}"/>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70432"/>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2FAB7-6DDF-86AA-6FF5-4EBD6234F2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2788521"/>
            <a:ext cx="6229530" cy="1325563"/>
          </a:xfrm>
        </p:spPr>
        <p:txBody>
          <a:bodyPr/>
          <a:lstStyle>
            <a:lvl1pPr algn="ct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Freeform: Shape 24">
            <a:extLst>
              <a:ext uri="{FF2B5EF4-FFF2-40B4-BE49-F238E27FC236}">
                <a16:creationId xmlns:a16="http://schemas.microsoft.com/office/drawing/2014/main" id="{070813B7-403A-9A3E-5E5C-44C1680DE4C3}"/>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6502620" cy="676656"/>
          </a:xfrm>
        </p:spPr>
        <p:txBody>
          <a:bodyPr anchor="b"/>
          <a:lstStyle>
            <a:lvl1pPr>
              <a:defRPr sz="4800"/>
            </a:lvl1pPr>
          </a:lstStyle>
          <a:p>
            <a:r>
              <a:rPr lang="en-US" dirty="0"/>
              <a:t>click to edit master title style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8" descr="Shape, circle&#10;&#10;Description automatically generated">
            <a:extLst>
              <a:ext uri="{FF2B5EF4-FFF2-40B4-BE49-F238E27FC236}">
                <a16:creationId xmlns:a16="http://schemas.microsoft.com/office/drawing/2014/main" id="{B5ED90D1-D640-D115-6711-35DE812FC014}"/>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6"/>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D6B97A1A-D605-738D-8C08-D97B3BBB5274}"/>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3078480"/>
            <a:ext cx="4840641" cy="1773555"/>
          </a:xfrm>
        </p:spPr>
        <p:txBody>
          <a:bodyPr anchor="b"/>
          <a:lstStyle>
            <a:lvl1pPr>
              <a:defRPr sz="60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05721041-CFF4-58F6-F8DE-DFDCD6CC6303}"/>
              </a:ext>
            </a:extLst>
          </p:cNvPr>
          <p:cNvSpPr>
            <a:spLocks noGrp="1"/>
          </p:cNvSpPr>
          <p:nvPr>
            <p:ph type="body" idx="1"/>
          </p:nvPr>
        </p:nvSpPr>
        <p:spPr>
          <a:xfrm>
            <a:off x="2560320" y="4852035"/>
            <a:ext cx="4840641" cy="551411"/>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Freeform: Shape 18">
            <a:extLst>
              <a:ext uri="{FF2B5EF4-FFF2-40B4-BE49-F238E27FC236}">
                <a16:creationId xmlns:a16="http://schemas.microsoft.com/office/drawing/2014/main" id="{1CC49F1D-4E95-A334-0DE1-5115637E40AF}"/>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10515600"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pic>
        <p:nvPicPr>
          <p:cNvPr id="26" name="Graphic 25">
            <a:extLst>
              <a:ext uri="{FF2B5EF4-FFF2-40B4-BE49-F238E27FC236}">
                <a16:creationId xmlns:a16="http://schemas.microsoft.com/office/drawing/2014/main" id="{9A083F98-8E0D-14F8-CA40-D0B5AB8037E2}"/>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p:nvPr>
        </p:nvSpPr>
        <p:spPr>
          <a:xfrm>
            <a:off x="3278188" y="2740025"/>
            <a:ext cx="5688012" cy="2028825"/>
          </a:xfrm>
        </p:spPr>
        <p:txBody>
          <a:bodyPr>
            <a:normAutofit/>
          </a:bodyPr>
          <a:lstStyle>
            <a:lvl1pPr marL="0" indent="0" algn="ctr">
              <a:lnSpc>
                <a:spcPct val="100000"/>
              </a:lnSpc>
              <a:spcBef>
                <a:spcPts val="0"/>
              </a:spcBef>
              <a:buNone/>
              <a:defRPr sz="2400"/>
            </a:lvl1pPr>
          </a:lstStyle>
          <a:p>
            <a:pPr lvl="0"/>
            <a:r>
              <a:rPr lang="en-US"/>
              <a:t>Click to edit Master text styles</a:t>
            </a:r>
          </a:p>
        </p:txBody>
      </p:sp>
      <p:sp>
        <p:nvSpPr>
          <p:cNvPr id="2" name="Title 1">
            <a:extLst>
              <a:ext uri="{FF2B5EF4-FFF2-40B4-BE49-F238E27FC236}">
                <a16:creationId xmlns:a16="http://schemas.microsoft.com/office/drawing/2014/main" id="{867817C7-4A09-9188-0BD5-838E3AD61F1A}"/>
              </a:ext>
            </a:extLst>
          </p:cNvPr>
          <p:cNvSpPr>
            <a:spLocks noGrp="1"/>
          </p:cNvSpPr>
          <p:nvPr>
            <p:ph type="title"/>
          </p:nvPr>
        </p:nvSpPr>
        <p:spPr>
          <a:xfrm>
            <a:off x="838200" y="1901952"/>
            <a:ext cx="10515600" cy="466344"/>
          </a:xfrm>
        </p:spPr>
        <p:txBody>
          <a:bodyPr/>
          <a:lstStyle>
            <a:lvl1pPr algn="ctr">
              <a:defRPr sz="2400" cap="all" baseline="0">
                <a:latin typeface="Gill Sans Nova" panose="020B0602020104020203" pitchFamily="34" charset="0"/>
              </a:defRPr>
            </a:lvl1pPr>
          </a:lstStyle>
          <a:p>
            <a:r>
              <a:rPr lang="en-US"/>
              <a:t>Click to edit Master title style</a:t>
            </a:r>
            <a:endParaRPr lang="en-US" dirty="0"/>
          </a:p>
        </p:txBody>
      </p:sp>
      <p:sp>
        <p:nvSpPr>
          <p:cNvPr id="22" name="Freeform: Shape 21">
            <a:extLst>
              <a:ext uri="{FF2B5EF4-FFF2-40B4-BE49-F238E27FC236}">
                <a16:creationId xmlns:a16="http://schemas.microsoft.com/office/drawing/2014/main" id="{83712F38-4391-A499-56E2-8F095A506D08}"/>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8" name="Freeform: Shape 27">
            <a:extLst>
              <a:ext uri="{FF2B5EF4-FFF2-40B4-BE49-F238E27FC236}">
                <a16:creationId xmlns:a16="http://schemas.microsoft.com/office/drawing/2014/main" id="{B1BA04E2-C77D-D0F1-EC03-2F832DFA5498}"/>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7786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4412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43493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926040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8" name="Freeform: Shape 17">
            <a:extLst>
              <a:ext uri="{FF2B5EF4-FFF2-40B4-BE49-F238E27FC236}">
                <a16:creationId xmlns:a16="http://schemas.microsoft.com/office/drawing/2014/main" id="{F0A8F0DB-3D3D-DC0F-84AC-4386B58AD6E5}"/>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6.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6.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a:xfrm>
            <a:off x="1524000" y="1122363"/>
            <a:ext cx="9144000" cy="1716253"/>
          </a:xfrm>
        </p:spPr>
        <p:txBody>
          <a:bodyPr/>
          <a:lstStyle/>
          <a:p>
            <a:r>
              <a:rPr lang="en" dirty="0"/>
              <a:t>Mental Health at Workplace</a:t>
            </a:r>
            <a:endParaRPr lang="en-US" dirty="0"/>
          </a:p>
        </p:txBody>
      </p:sp>
      <p:pic>
        <p:nvPicPr>
          <p:cNvPr id="7" name="Picture 6">
            <a:extLst>
              <a:ext uri="{FF2B5EF4-FFF2-40B4-BE49-F238E27FC236}">
                <a16:creationId xmlns:a16="http://schemas.microsoft.com/office/drawing/2014/main" id="{2E06132C-C01B-7F85-FA1D-F737F51EA89F}"/>
              </a:ext>
            </a:extLst>
          </p:cNvPr>
          <p:cNvPicPr>
            <a:picLocks noChangeAspect="1"/>
          </p:cNvPicPr>
          <p:nvPr/>
        </p:nvPicPr>
        <p:blipFill>
          <a:blip r:embed="rId4"/>
          <a:stretch>
            <a:fillRect/>
          </a:stretch>
        </p:blipFill>
        <p:spPr>
          <a:xfrm>
            <a:off x="1523603" y="2599871"/>
            <a:ext cx="9144793" cy="2481011"/>
          </a:xfrm>
          <a:prstGeom prst="rect">
            <a:avLst/>
          </a:prstGeom>
        </p:spPr>
      </p:pic>
      <p:pic>
        <p:nvPicPr>
          <p:cNvPr id="5" name="Picture 4" descr="A picture containing graphical user interface&#10;&#10;Description automatically generated">
            <a:extLst>
              <a:ext uri="{FF2B5EF4-FFF2-40B4-BE49-F238E27FC236}">
                <a16:creationId xmlns:a16="http://schemas.microsoft.com/office/drawing/2014/main" id="{086DE35E-0413-9AAE-1F5B-218837B00E6B}"/>
              </a:ext>
            </a:extLst>
          </p:cNvPr>
          <p:cNvPicPr>
            <a:picLocks noChangeAspect="1"/>
          </p:cNvPicPr>
          <p:nvPr/>
        </p:nvPicPr>
        <p:blipFill>
          <a:blip r:embed="rId5"/>
          <a:stretch>
            <a:fillRect/>
          </a:stretch>
        </p:blipFill>
        <p:spPr>
          <a:xfrm>
            <a:off x="4058920" y="3003177"/>
            <a:ext cx="3622040" cy="3622040"/>
          </a:xfrm>
          <a:prstGeom prst="rect">
            <a:avLst/>
          </a:prstGeom>
        </p:spPr>
      </p:pic>
      <p:pic>
        <p:nvPicPr>
          <p:cNvPr id="11" name="Recorded Sound">
            <a:hlinkClick r:id="" action="ppaction://media"/>
            <a:extLst>
              <a:ext uri="{FF2B5EF4-FFF2-40B4-BE49-F238E27FC236}">
                <a16:creationId xmlns:a16="http://schemas.microsoft.com/office/drawing/2014/main" id="{D06601D5-79D1-4244-713F-945FB99BCF9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8642" y="6290332"/>
            <a:ext cx="487363" cy="487363"/>
          </a:xfrm>
          <a:prstGeom prst="rect">
            <a:avLst/>
          </a:prstGeom>
        </p:spPr>
      </p:pic>
    </p:spTree>
    <p:extLst>
      <p:ext uri="{BB962C8B-B14F-4D97-AF65-F5344CB8AC3E}">
        <p14:creationId xmlns:p14="http://schemas.microsoft.com/office/powerpoint/2010/main" val="417536504"/>
      </p:ext>
    </p:extLst>
  </p:cSld>
  <p:clrMapOvr>
    <a:masterClrMapping/>
  </p:clrMapOvr>
  <mc:AlternateContent xmlns:mc="http://schemas.openxmlformats.org/markup-compatibility/2006" xmlns:p14="http://schemas.microsoft.com/office/powerpoint/2010/main">
    <mc:Choice Requires="p14">
      <p:transition spd="slow" p14:dur="2000" advTm="6372"/>
    </mc:Choice>
    <mc:Fallback xmlns="">
      <p:transition spd="slow" advTm="6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62"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D1D6FF-1122-B11D-0CE3-E62BA27376FA}"/>
              </a:ext>
            </a:extLst>
          </p:cNvPr>
          <p:cNvSpPr>
            <a:spLocks noGrp="1"/>
          </p:cNvSpPr>
          <p:nvPr>
            <p:ph type="title"/>
          </p:nvPr>
        </p:nvSpPr>
        <p:spPr/>
        <p:txBody>
          <a:bodyPr/>
          <a:lstStyle/>
          <a:p>
            <a:r>
              <a:rPr lang="en-US" dirty="0"/>
              <a:t>Reference</a:t>
            </a:r>
            <a:endParaRPr lang="en-US" dirty="0">
              <a:solidFill>
                <a:srgbClr val="000000"/>
              </a:solidFill>
            </a:endParaRPr>
          </a:p>
        </p:txBody>
      </p:sp>
      <p:sp>
        <p:nvSpPr>
          <p:cNvPr id="5" name="Date Placeholder 4">
            <a:extLst>
              <a:ext uri="{FF2B5EF4-FFF2-40B4-BE49-F238E27FC236}">
                <a16:creationId xmlns:a16="http://schemas.microsoft.com/office/drawing/2014/main" id="{623087F1-0A22-4E04-6B3F-B1DDA246A111}"/>
              </a:ext>
            </a:extLst>
          </p:cNvPr>
          <p:cNvSpPr>
            <a:spLocks noGrp="1"/>
          </p:cNvSpPr>
          <p:nvPr>
            <p:ph type="dt" sz="half" idx="10"/>
          </p:nvPr>
        </p:nvSpPr>
        <p:spPr/>
        <p:txBody>
          <a:bodyPr/>
          <a:lstStyle/>
          <a:p>
            <a:endParaRPr lang="en-US" dirty="0"/>
          </a:p>
          <a:p>
            <a:endParaRPr lang="en-US" dirty="0"/>
          </a:p>
        </p:txBody>
      </p:sp>
      <p:sp>
        <p:nvSpPr>
          <p:cNvPr id="10" name="TextBox 9">
            <a:extLst>
              <a:ext uri="{FF2B5EF4-FFF2-40B4-BE49-F238E27FC236}">
                <a16:creationId xmlns:a16="http://schemas.microsoft.com/office/drawing/2014/main" id="{9D0DE0C2-BC41-6847-152C-4A407A9E5FAD}"/>
              </a:ext>
            </a:extLst>
          </p:cNvPr>
          <p:cNvSpPr txBox="1"/>
          <p:nvPr/>
        </p:nvSpPr>
        <p:spPr>
          <a:xfrm>
            <a:off x="1057523" y="1915103"/>
            <a:ext cx="8162013" cy="461665"/>
          </a:xfrm>
          <a:prstGeom prst="rect">
            <a:avLst/>
          </a:prstGeom>
          <a:noFill/>
        </p:spPr>
        <p:txBody>
          <a:bodyPr wrap="square">
            <a:spAutoFit/>
          </a:bodyPr>
          <a:lstStyle/>
          <a:p>
            <a:pPr marL="0" indent="0">
              <a:buNone/>
            </a:pPr>
            <a:r>
              <a:rPr lang="en-US" sz="2400" dirty="0"/>
              <a:t>https://www.kaggle.com/datasets/osmi/mental-health-in-tech-2016</a:t>
            </a:r>
          </a:p>
        </p:txBody>
      </p:sp>
      <p:pic>
        <p:nvPicPr>
          <p:cNvPr id="2" name="Recorded Sound">
            <a:hlinkClick r:id="" action="ppaction://media"/>
            <a:extLst>
              <a:ext uri="{FF2B5EF4-FFF2-40B4-BE49-F238E27FC236}">
                <a16:creationId xmlns:a16="http://schemas.microsoft.com/office/drawing/2014/main" id="{B3AD1435-0543-B9E2-FCBA-71D232F95C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04637" y="5746421"/>
            <a:ext cx="487363" cy="487363"/>
          </a:xfrm>
          <a:prstGeom prst="rect">
            <a:avLst/>
          </a:prstGeom>
        </p:spPr>
      </p:pic>
    </p:spTree>
    <p:extLst>
      <p:ext uri="{BB962C8B-B14F-4D97-AF65-F5344CB8AC3E}">
        <p14:creationId xmlns:p14="http://schemas.microsoft.com/office/powerpoint/2010/main" val="1306008253"/>
      </p:ext>
    </p:extLst>
  </p:cSld>
  <p:clrMapOvr>
    <a:masterClrMapping/>
  </p:clrMapOvr>
  <mc:AlternateContent xmlns:mc="http://schemas.openxmlformats.org/markup-compatibility/2006" xmlns:p14="http://schemas.microsoft.com/office/powerpoint/2010/main">
    <mc:Choice Requires="p14">
      <p:transition spd="slow" p14:dur="2000" advTm="3144"/>
    </mc:Choice>
    <mc:Fallback xmlns="">
      <p:transition spd="slow" advTm="3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p:txBody>
          <a:bodyPr/>
          <a:lstStyle/>
          <a:p>
            <a:r>
              <a:rPr lang="en-US" dirty="0"/>
              <a:t>Thank You </a:t>
            </a:r>
          </a:p>
        </p:txBody>
      </p:sp>
      <p:pic>
        <p:nvPicPr>
          <p:cNvPr id="3" name="Recorded Sound">
            <a:hlinkClick r:id="" action="ppaction://media"/>
            <a:extLst>
              <a:ext uri="{FF2B5EF4-FFF2-40B4-BE49-F238E27FC236}">
                <a16:creationId xmlns:a16="http://schemas.microsoft.com/office/drawing/2014/main" id="{292FA9A7-18A2-2F88-D20F-C6D8296CD1E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04637" y="6282449"/>
            <a:ext cx="487363" cy="487363"/>
          </a:xfrm>
          <a:prstGeom prst="rect">
            <a:avLst/>
          </a:prstGeom>
        </p:spPr>
      </p:pic>
    </p:spTree>
    <p:extLst>
      <p:ext uri="{BB962C8B-B14F-4D97-AF65-F5344CB8AC3E}">
        <p14:creationId xmlns:p14="http://schemas.microsoft.com/office/powerpoint/2010/main" val="2577936335"/>
      </p:ext>
    </p:extLst>
  </p:cSld>
  <p:clrMapOvr>
    <a:masterClrMapping/>
  </p:clrMapOvr>
  <mc:AlternateContent xmlns:mc="http://schemas.openxmlformats.org/markup-compatibility/2006" xmlns:p14="http://schemas.microsoft.com/office/powerpoint/2010/main">
    <mc:Choice Requires="p14">
      <p:transition spd="slow" p14:dur="2000" advTm="7092"/>
    </mc:Choice>
    <mc:Fallback xmlns="">
      <p:transition spd="slow" advTm="70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878135-3F5C-BB53-0082-122956799B79}"/>
              </a:ext>
            </a:extLst>
          </p:cNvPr>
          <p:cNvSpPr>
            <a:spLocks noGrp="1"/>
          </p:cNvSpPr>
          <p:nvPr>
            <p:ph type="title"/>
          </p:nvPr>
        </p:nvSpPr>
        <p:spPr>
          <a:xfrm>
            <a:off x="704384" y="2766218"/>
            <a:ext cx="6229530" cy="1325563"/>
          </a:xfrm>
        </p:spPr>
        <p:txBody>
          <a:bodyPr/>
          <a:lstStyle/>
          <a:p>
            <a:r>
              <a:rPr lang="en-US" dirty="0"/>
              <a:t>Our Team</a:t>
            </a:r>
          </a:p>
        </p:txBody>
      </p:sp>
      <p:graphicFrame>
        <p:nvGraphicFramePr>
          <p:cNvPr id="2" name="Table 4">
            <a:extLst>
              <a:ext uri="{FF2B5EF4-FFF2-40B4-BE49-F238E27FC236}">
                <a16:creationId xmlns:a16="http://schemas.microsoft.com/office/drawing/2014/main" id="{14883AB6-E6D8-70A9-3CCB-61E120FC6000}"/>
              </a:ext>
            </a:extLst>
          </p:cNvPr>
          <p:cNvGraphicFramePr>
            <a:graphicFrameLocks noGrp="1"/>
          </p:cNvGraphicFramePr>
          <p:nvPr>
            <p:ph idx="1"/>
            <p:extLst>
              <p:ext uri="{D42A27DB-BD31-4B8C-83A1-F6EECF244321}">
                <p14:modId xmlns:p14="http://schemas.microsoft.com/office/powerpoint/2010/main" val="2030015763"/>
              </p:ext>
            </p:extLst>
          </p:nvPr>
        </p:nvGraphicFramePr>
        <p:xfrm>
          <a:off x="7134448" y="1169988"/>
          <a:ext cx="4789266" cy="5102939"/>
        </p:xfrm>
        <a:graphic>
          <a:graphicData uri="http://schemas.openxmlformats.org/drawingml/2006/table">
            <a:tbl>
              <a:tblPr firstRow="1" bandRow="1"/>
              <a:tblGrid>
                <a:gridCol w="4789266">
                  <a:extLst>
                    <a:ext uri="{9D8B030D-6E8A-4147-A177-3AD203B41FA5}">
                      <a16:colId xmlns:a16="http://schemas.microsoft.com/office/drawing/2014/main" val="1563570424"/>
                    </a:ext>
                  </a:extLst>
                </a:gridCol>
              </a:tblGrid>
              <a:tr h="755631">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en-US" sz="2400" dirty="0">
                        <a:latin typeface="+mn-lt"/>
                        <a:cs typeface="Gill Sans Light" panose="020B0302020104020203" pitchFamily="34" charset="-79"/>
                      </a:endParaRPr>
                    </a:p>
                    <a:p>
                      <a:pPr algn="r"/>
                      <a:r>
                        <a:rPr lang="en-US" sz="3600" dirty="0"/>
                        <a:t> Gowthami Middela</a:t>
                      </a:r>
                      <a:endParaRPr lang="en-US" sz="3600" dirty="0">
                        <a:latin typeface="+mj-lt"/>
                      </a:endParaRPr>
                    </a:p>
                  </a:txBody>
                  <a:tcPr>
                    <a:lnL w="12700" cmpd="sng">
                      <a:noFill/>
                      <a:prstDash val="solid"/>
                    </a:lnL>
                    <a:lnR w="12700" cmpd="sng">
                      <a:noFill/>
                      <a:prstDash val="solid"/>
                    </a:lnR>
                    <a:lnT w="12700" cmpd="sng">
                      <a:noFill/>
                      <a:prstDash val="soli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9471877"/>
                  </a:ext>
                </a:extLst>
              </a:tr>
              <a:tr h="105424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3600" dirty="0"/>
                        <a:t>Ashish Manchala</a:t>
                      </a:r>
                      <a:endParaRPr lang="en-US" sz="3600" b="0" i="0" dirty="0">
                        <a:solidFill>
                          <a:srgbClr val="000000"/>
                        </a:solidFill>
                        <a:effectLst/>
                        <a:latin typeface="Lato" panose="020F0502020204030203" pitchFamily="34" charset="0"/>
                      </a:endParaRP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36238222"/>
                  </a:ext>
                </a:extLst>
              </a:tr>
              <a:tr h="1075765">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3600" dirty="0"/>
                        <a:t>Yasaswi Nallamothu</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4452646"/>
                  </a:ext>
                </a:extLst>
              </a:tr>
              <a:tr h="1046551">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3600" dirty="0"/>
                        <a:t>Gangai Kaliprasad Battula</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90977400"/>
                  </a:ext>
                </a:extLst>
              </a:tr>
              <a:tr h="920534">
                <a:tc>
                  <a:txBody>
                    <a:bodyPr/>
                    <a:lstStyle/>
                    <a:p>
                      <a:pPr marL="0" algn="r" defTabSz="914400" rtl="0" eaLnBrk="1" latinLnBrk="0" hangingPunct="1"/>
                      <a:endParaRPr lang="en-US" sz="1800" kern="1200" dirty="0">
                        <a:solidFill>
                          <a:schemeClr val="tx1"/>
                        </a:solidFill>
                        <a:latin typeface="+mj-lt"/>
                        <a:ea typeface="+mn-ea"/>
                        <a:cs typeface="+mn-cs"/>
                      </a:endParaRP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056376589"/>
                  </a:ext>
                </a:extLst>
              </a:tr>
            </a:tbl>
          </a:graphicData>
        </a:graphic>
      </p:graphicFrame>
      <p:pic>
        <p:nvPicPr>
          <p:cNvPr id="3" name="Recorded Sound">
            <a:hlinkClick r:id="" action="ppaction://media"/>
            <a:extLst>
              <a:ext uri="{FF2B5EF4-FFF2-40B4-BE49-F238E27FC236}">
                <a16:creationId xmlns:a16="http://schemas.microsoft.com/office/drawing/2014/main" id="{D9634B93-C790-A9A9-B176-717B51EF49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23030" y="6015428"/>
            <a:ext cx="487363" cy="487363"/>
          </a:xfrm>
          <a:prstGeom prst="rect">
            <a:avLst/>
          </a:prstGeom>
        </p:spPr>
      </p:pic>
    </p:spTree>
    <p:extLst>
      <p:ext uri="{BB962C8B-B14F-4D97-AF65-F5344CB8AC3E}">
        <p14:creationId xmlns:p14="http://schemas.microsoft.com/office/powerpoint/2010/main" val="3474133943"/>
      </p:ext>
    </p:extLst>
  </p:cSld>
  <p:clrMapOvr>
    <a:masterClrMapping/>
  </p:clrMapOvr>
  <mc:AlternateContent xmlns:mc="http://schemas.openxmlformats.org/markup-compatibility/2006" xmlns:p14="http://schemas.microsoft.com/office/powerpoint/2010/main">
    <mc:Choice Requires="p14">
      <p:transition spd="slow" p14:dur="2000" advTm="4491"/>
    </mc:Choice>
    <mc:Fallback xmlns="">
      <p:transition spd="slow" advTm="4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6">
            <a:extLst>
              <a:ext uri="{FF2B5EF4-FFF2-40B4-BE49-F238E27FC236}">
                <a16:creationId xmlns:a16="http://schemas.microsoft.com/office/drawing/2014/main" id="{64C89AC3-3D7A-65BB-C3F4-2B1CB19E78D1}"/>
              </a:ext>
            </a:extLst>
          </p:cNvPr>
          <p:cNvSpPr>
            <a:spLocks noGrp="1"/>
          </p:cNvSpPr>
          <p:nvPr>
            <p:ph sz="half" idx="1"/>
          </p:nvPr>
        </p:nvSpPr>
        <p:spPr>
          <a:xfrm>
            <a:off x="838200" y="1825625"/>
            <a:ext cx="5181600" cy="4351338"/>
          </a:xfrm>
        </p:spPr>
        <p:txBody>
          <a:bodyPr>
            <a:normAutofit/>
          </a:bodyPr>
          <a:lstStyle/>
          <a:p>
            <a:pPr marL="0" lvl="0" indent="0" rtl="0">
              <a:spcBef>
                <a:spcPts val="0"/>
              </a:spcBef>
              <a:spcAft>
                <a:spcPts val="600"/>
              </a:spcAft>
              <a:buNone/>
            </a:pPr>
            <a:r>
              <a:rPr lang="en-US" sz="2400" b="1"/>
              <a:t>With the development of new data sources and analytical methods, data science has become more and more prevalent in the healthcare industry. In terms of mental health, there is a huge unmet demand in the world. Data science can contribute to our understanding of mental health issues. We may use data science to more fully comprehend and successfully apply treatments for mental health issues.</a:t>
            </a:r>
          </a:p>
        </p:txBody>
      </p:sp>
      <p:pic>
        <p:nvPicPr>
          <p:cNvPr id="2050" name="Picture 2" descr="The way we work is destroying our mental health - Thrive Global">
            <a:extLst>
              <a:ext uri="{FF2B5EF4-FFF2-40B4-BE49-F238E27FC236}">
                <a16:creationId xmlns:a16="http://schemas.microsoft.com/office/drawing/2014/main" id="{256AD30C-85A1-F7CC-43E6-2B38ABBAAC44}"/>
              </a:ext>
            </a:extLst>
          </p:cNvPr>
          <p:cNvPicPr>
            <a:picLocks noGrp="1" noChangeAspect="1" noChangeArrowheads="1"/>
          </p:cNvPicPr>
          <p:nvPr>
            <p:ph sz="half" idx="2"/>
          </p:nvPr>
        </p:nvPicPr>
        <p:blipFill rotWithShape="1">
          <a:blip r:embed="rId4">
            <a:extLst>
              <a:ext uri="{28A0092B-C50C-407E-A947-70E740481C1C}">
                <a14:useLocalDpi xmlns:a14="http://schemas.microsoft.com/office/drawing/2010/main" val="0"/>
              </a:ext>
            </a:extLst>
          </a:blip>
          <a:srcRect l="19774" r="15624" b="-1"/>
          <a:stretch/>
        </p:blipFill>
        <p:spPr bwMode="auto">
          <a:xfrm>
            <a:off x="6172200" y="1825625"/>
            <a:ext cx="5181600" cy="4351338"/>
          </a:xfrm>
          <a:prstGeom prst="rect">
            <a:avLst/>
          </a:prstGeom>
          <a:solidFill>
            <a:srgbClr val="FFFFFF"/>
          </a:solidFill>
        </p:spPr>
      </p:pic>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576071" y="704088"/>
            <a:ext cx="9144000" cy="676656"/>
          </a:xfrm>
        </p:spPr>
        <p:txBody>
          <a:bodyPr anchor="b">
            <a:normAutofit/>
          </a:bodyPr>
          <a:lstStyle/>
          <a:p>
            <a:r>
              <a:rPr lang="en" sz="4100"/>
              <a:t>Introduction</a:t>
            </a:r>
            <a:endParaRPr lang="en-US" sz="4100"/>
          </a:p>
        </p:txBody>
      </p:sp>
      <p:pic>
        <p:nvPicPr>
          <p:cNvPr id="2" name="Recorded Sound">
            <a:hlinkClick r:id="" action="ppaction://media"/>
            <a:extLst>
              <a:ext uri="{FF2B5EF4-FFF2-40B4-BE49-F238E27FC236}">
                <a16:creationId xmlns:a16="http://schemas.microsoft.com/office/drawing/2014/main" id="{66B636A5-A181-B614-7EA2-E52D9858DC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70478" y="5589841"/>
            <a:ext cx="487363" cy="487363"/>
          </a:xfrm>
          <a:prstGeom prst="rect">
            <a:avLst/>
          </a:prstGeom>
        </p:spPr>
      </p:pic>
    </p:spTree>
    <p:extLst>
      <p:ext uri="{BB962C8B-B14F-4D97-AF65-F5344CB8AC3E}">
        <p14:creationId xmlns:p14="http://schemas.microsoft.com/office/powerpoint/2010/main" val="3435077016"/>
      </p:ext>
    </p:extLst>
  </p:cSld>
  <p:clrMapOvr>
    <a:masterClrMapping/>
  </p:clrMapOvr>
  <mc:AlternateContent xmlns:mc="http://schemas.openxmlformats.org/markup-compatibility/2006" xmlns:p14="http://schemas.microsoft.com/office/powerpoint/2010/main">
    <mc:Choice Requires="p14">
      <p:transition spd="slow" p14:dur="2000" advTm="13162"/>
    </mc:Choice>
    <mc:Fallback xmlns="">
      <p:transition spd="slow" advTm="131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7AF6-2477-81EC-D1BC-43FD72DF18F6}"/>
              </a:ext>
            </a:extLst>
          </p:cNvPr>
          <p:cNvSpPr>
            <a:spLocks noGrp="1"/>
          </p:cNvSpPr>
          <p:nvPr>
            <p:ph type="title"/>
          </p:nvPr>
        </p:nvSpPr>
        <p:spPr>
          <a:xfrm>
            <a:off x="683812" y="1598212"/>
            <a:ext cx="3371353" cy="898498"/>
          </a:xfrm>
        </p:spPr>
        <p:txBody>
          <a:bodyPr/>
          <a:lstStyle/>
          <a:p>
            <a:r>
              <a:rPr lang="en" sz="6000" b="1" dirty="0">
                <a:solidFill>
                  <a:srgbClr val="FFFFFF"/>
                </a:solidFill>
                <a:latin typeface="Calibri"/>
                <a:ea typeface="Calibri"/>
                <a:cs typeface="Calibri"/>
                <a:sym typeface="Calibri"/>
              </a:rPr>
              <a:t>Challenge</a:t>
            </a:r>
            <a:endParaRPr lang="en-US" dirty="0"/>
          </a:p>
        </p:txBody>
      </p:sp>
      <p:sp>
        <p:nvSpPr>
          <p:cNvPr id="4" name="TextBox 3">
            <a:extLst>
              <a:ext uri="{FF2B5EF4-FFF2-40B4-BE49-F238E27FC236}">
                <a16:creationId xmlns:a16="http://schemas.microsoft.com/office/drawing/2014/main" id="{AB6EE9EE-D123-DCCE-8383-109E9A347214}"/>
              </a:ext>
            </a:extLst>
          </p:cNvPr>
          <p:cNvSpPr txBox="1"/>
          <p:nvPr/>
        </p:nvSpPr>
        <p:spPr>
          <a:xfrm>
            <a:off x="683812" y="2752936"/>
            <a:ext cx="8482053" cy="369332"/>
          </a:xfrm>
          <a:prstGeom prst="rect">
            <a:avLst/>
          </a:prstGeom>
          <a:noFill/>
        </p:spPr>
        <p:txBody>
          <a:bodyPr wrap="square">
            <a:spAutoFit/>
          </a:bodyPr>
          <a:lstStyle/>
          <a:p>
            <a:r>
              <a:rPr lang="en-US" b="1" dirty="0">
                <a:solidFill>
                  <a:srgbClr val="FFFFFF"/>
                </a:solidFill>
              </a:rPr>
              <a:t>How t</a:t>
            </a:r>
            <a:r>
              <a:rPr lang="en-US" sz="1800" b="1" dirty="0">
                <a:solidFill>
                  <a:srgbClr val="FFFFFF"/>
                </a:solidFill>
              </a:rPr>
              <a:t>o handle mental health at the </a:t>
            </a:r>
            <a:r>
              <a:rPr lang="en-US" b="1" dirty="0">
                <a:solidFill>
                  <a:srgbClr val="FFFFFF"/>
                </a:solidFill>
              </a:rPr>
              <a:t>workplace</a:t>
            </a:r>
          </a:p>
        </p:txBody>
      </p:sp>
      <p:sp>
        <p:nvSpPr>
          <p:cNvPr id="6" name="TextBox 5">
            <a:extLst>
              <a:ext uri="{FF2B5EF4-FFF2-40B4-BE49-F238E27FC236}">
                <a16:creationId xmlns:a16="http://schemas.microsoft.com/office/drawing/2014/main" id="{E55A1983-BE8D-5B11-D861-E676019A0037}"/>
              </a:ext>
            </a:extLst>
          </p:cNvPr>
          <p:cNvSpPr txBox="1"/>
          <p:nvPr/>
        </p:nvSpPr>
        <p:spPr>
          <a:xfrm>
            <a:off x="532738" y="3470827"/>
            <a:ext cx="8354832" cy="1986954"/>
          </a:xfrm>
          <a:prstGeom prst="rect">
            <a:avLst/>
          </a:prstGeom>
          <a:noFill/>
        </p:spPr>
        <p:txBody>
          <a:bodyPr wrap="square">
            <a:spAutoFit/>
          </a:bodyPr>
          <a:lstStyle/>
          <a:p>
            <a:pPr marL="0" lvl="0" indent="0" algn="just" rtl="0">
              <a:lnSpc>
                <a:spcPct val="115000"/>
              </a:lnSpc>
              <a:spcBef>
                <a:spcPts val="0"/>
              </a:spcBef>
              <a:spcAft>
                <a:spcPts val="0"/>
              </a:spcAft>
              <a:buNone/>
            </a:pPr>
            <a:r>
              <a:rPr lang="en-US" sz="1800" dirty="0">
                <a:solidFill>
                  <a:srgbClr val="FFFFFF"/>
                </a:solidFill>
              </a:rPr>
              <a:t>Mental Health affects mental, psychological, and social well-being. It also affects how we think, feel and act. It also helps us in determining how we handle stress by relating it to others. The impact of mental health on an organization can mean a lot of things: an increase in absent days from work, Decrease in productivity. In the US, approximately 70 percent of adults with depression are in the workforce. Employees with depression will miss a lot of days.</a:t>
            </a:r>
            <a:endParaRPr lang="en-US" sz="2000" b="1" dirty="0">
              <a:solidFill>
                <a:srgbClr val="FFFFFF"/>
              </a:solidFill>
              <a:latin typeface="Calibri"/>
              <a:ea typeface="Calibri"/>
              <a:cs typeface="Calibri"/>
              <a:sym typeface="Calibri"/>
            </a:endParaRPr>
          </a:p>
        </p:txBody>
      </p:sp>
      <p:pic>
        <p:nvPicPr>
          <p:cNvPr id="7" name="Recorded Sound">
            <a:hlinkClick r:id="" action="ppaction://media"/>
            <a:extLst>
              <a:ext uri="{FF2B5EF4-FFF2-40B4-BE49-F238E27FC236}">
                <a16:creationId xmlns:a16="http://schemas.microsoft.com/office/drawing/2014/main" id="{96203D9C-537E-813A-2E7E-3ACFFF905E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74407" y="6211505"/>
            <a:ext cx="487363" cy="487363"/>
          </a:xfrm>
          <a:prstGeom prst="rect">
            <a:avLst/>
          </a:prstGeom>
        </p:spPr>
      </p:pic>
    </p:spTree>
    <p:extLst>
      <p:ext uri="{BB962C8B-B14F-4D97-AF65-F5344CB8AC3E}">
        <p14:creationId xmlns:p14="http://schemas.microsoft.com/office/powerpoint/2010/main" val="520000563"/>
      </p:ext>
    </p:extLst>
  </p:cSld>
  <p:clrMapOvr>
    <a:masterClrMapping/>
  </p:clrMapOvr>
  <mc:AlternateContent xmlns:mc="http://schemas.openxmlformats.org/markup-compatibility/2006" xmlns:p14="http://schemas.microsoft.com/office/powerpoint/2010/main">
    <mc:Choice Requires="p14">
      <p:transition spd="slow" p14:dur="2000" advTm="23624"/>
    </mc:Choice>
    <mc:Fallback xmlns="">
      <p:transition spd="slow" advTm="23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25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D1D6FF-1122-B11D-0CE3-E62BA27376FA}"/>
              </a:ext>
            </a:extLst>
          </p:cNvPr>
          <p:cNvSpPr>
            <a:spLocks noGrp="1"/>
          </p:cNvSpPr>
          <p:nvPr>
            <p:ph type="title"/>
          </p:nvPr>
        </p:nvSpPr>
        <p:spPr/>
        <p:txBody>
          <a:bodyPr/>
          <a:lstStyle/>
          <a:p>
            <a:r>
              <a:rPr lang="en" sz="4800" b="1" dirty="0">
                <a:solidFill>
                  <a:srgbClr val="000000"/>
                </a:solidFill>
                <a:latin typeface="Calibri"/>
                <a:ea typeface="Calibri"/>
                <a:cs typeface="Calibri"/>
                <a:sym typeface="Calibri"/>
              </a:rPr>
              <a:t>Solution</a:t>
            </a:r>
            <a:endParaRPr lang="en-US" dirty="0">
              <a:solidFill>
                <a:srgbClr val="000000"/>
              </a:solidFill>
            </a:endParaRPr>
          </a:p>
        </p:txBody>
      </p:sp>
      <p:sp>
        <p:nvSpPr>
          <p:cNvPr id="5" name="Date Placeholder 4">
            <a:extLst>
              <a:ext uri="{FF2B5EF4-FFF2-40B4-BE49-F238E27FC236}">
                <a16:creationId xmlns:a16="http://schemas.microsoft.com/office/drawing/2014/main" id="{623087F1-0A22-4E04-6B3F-B1DDA246A111}"/>
              </a:ext>
            </a:extLst>
          </p:cNvPr>
          <p:cNvSpPr>
            <a:spLocks noGrp="1"/>
          </p:cNvSpPr>
          <p:nvPr>
            <p:ph type="dt" sz="half" idx="10"/>
          </p:nvPr>
        </p:nvSpPr>
        <p:spPr/>
        <p:txBody>
          <a:bodyPr/>
          <a:lstStyle/>
          <a:p>
            <a:endParaRPr lang="en-US" dirty="0"/>
          </a:p>
          <a:p>
            <a:endParaRPr lang="en-US" dirty="0"/>
          </a:p>
        </p:txBody>
      </p:sp>
      <p:sp>
        <p:nvSpPr>
          <p:cNvPr id="10" name="TextBox 9">
            <a:extLst>
              <a:ext uri="{FF2B5EF4-FFF2-40B4-BE49-F238E27FC236}">
                <a16:creationId xmlns:a16="http://schemas.microsoft.com/office/drawing/2014/main" id="{9D0DE0C2-BC41-6847-152C-4A407A9E5FAD}"/>
              </a:ext>
            </a:extLst>
          </p:cNvPr>
          <p:cNvSpPr txBox="1"/>
          <p:nvPr/>
        </p:nvSpPr>
        <p:spPr>
          <a:xfrm>
            <a:off x="1057523" y="1915103"/>
            <a:ext cx="8162013" cy="2862322"/>
          </a:xfrm>
          <a:prstGeom prst="rect">
            <a:avLst/>
          </a:prstGeom>
          <a:noFill/>
        </p:spPr>
        <p:txBody>
          <a:bodyPr wrap="square">
            <a:spAutoFit/>
          </a:bodyPr>
          <a:lstStyle/>
          <a:p>
            <a:r>
              <a:rPr lang="en-US" dirty="0"/>
              <a:t>This problem can be solved using Mental Health First Aid. It helps participants to notice and support individuals who are suffering from mental health. It teaches employees communication and support skills which can help people suffering from mental health. </a:t>
            </a:r>
          </a:p>
          <a:p>
            <a:r>
              <a:rPr lang="en-US" dirty="0"/>
              <a:t>Research shows that employees who used first aid have increased awareness of mental health among themselves and their co-workers. It allows them to recognize the signs of someone who is struggling with mental health and teaches them the skills to when and where to reach out.</a:t>
            </a:r>
          </a:p>
          <a:p>
            <a:r>
              <a:rPr lang="en-US" dirty="0"/>
              <a:t>Moreover, they conduct an Employee Assistance Program which focuses on mental and physical health. These measures can help create a healthy and productive work environment that reduces the stigma associated with mental illness.</a:t>
            </a:r>
          </a:p>
        </p:txBody>
      </p:sp>
      <p:pic>
        <p:nvPicPr>
          <p:cNvPr id="3" name="Recorded Sound">
            <a:hlinkClick r:id="" action="ppaction://media"/>
            <a:extLst>
              <a:ext uri="{FF2B5EF4-FFF2-40B4-BE49-F238E27FC236}">
                <a16:creationId xmlns:a16="http://schemas.microsoft.com/office/drawing/2014/main" id="{AD72E15B-298B-AA2D-7C14-6CF9B5F999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41596" y="5517821"/>
            <a:ext cx="487363" cy="487363"/>
          </a:xfrm>
          <a:prstGeom prst="rect">
            <a:avLst/>
          </a:prstGeom>
        </p:spPr>
      </p:pic>
    </p:spTree>
    <p:extLst>
      <p:ext uri="{BB962C8B-B14F-4D97-AF65-F5344CB8AC3E}">
        <p14:creationId xmlns:p14="http://schemas.microsoft.com/office/powerpoint/2010/main" val="1699088621"/>
      </p:ext>
    </p:extLst>
  </p:cSld>
  <p:clrMapOvr>
    <a:masterClrMapping/>
  </p:clrMapOvr>
  <mc:AlternateContent xmlns:mc="http://schemas.openxmlformats.org/markup-compatibility/2006" xmlns:p14="http://schemas.microsoft.com/office/powerpoint/2010/main">
    <mc:Choice Requires="p14">
      <p:transition spd="slow" p14:dur="2000" advTm="39646"/>
    </mc:Choice>
    <mc:Fallback xmlns="">
      <p:transition spd="slow" advTm="39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4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2C41F0-E528-32E0-DE3A-D3548CCE0419}"/>
              </a:ext>
            </a:extLst>
          </p:cNvPr>
          <p:cNvSpPr>
            <a:spLocks noGrp="1"/>
          </p:cNvSpPr>
          <p:nvPr>
            <p:ph type="title"/>
          </p:nvPr>
        </p:nvSpPr>
        <p:spPr/>
        <p:txBody>
          <a:bodyPr/>
          <a:lstStyle/>
          <a:p>
            <a:r>
              <a:rPr lang="en" sz="4800" b="1" dirty="0">
                <a:solidFill>
                  <a:schemeClr val="tx1">
                    <a:lumMod val="75000"/>
                  </a:schemeClr>
                </a:solidFill>
                <a:latin typeface="Calibri"/>
                <a:ea typeface="Calibri"/>
                <a:cs typeface="Calibri"/>
                <a:sym typeface="Calibri"/>
              </a:rPr>
              <a:t>Graphical View of ETL Tools :</a:t>
            </a:r>
            <a:endParaRPr lang="en-US" dirty="0">
              <a:solidFill>
                <a:schemeClr val="tx1">
                  <a:lumMod val="75000"/>
                </a:schemeClr>
              </a:solidFill>
            </a:endParaRPr>
          </a:p>
        </p:txBody>
      </p:sp>
      <p:pic>
        <p:nvPicPr>
          <p:cNvPr id="11" name="Google Shape;91;p19" descr="Diagram&#10;&#10;Description automatically generated">
            <a:extLst>
              <a:ext uri="{FF2B5EF4-FFF2-40B4-BE49-F238E27FC236}">
                <a16:creationId xmlns:a16="http://schemas.microsoft.com/office/drawing/2014/main" id="{4CDA0401-70E6-4080-7D2B-3CB3B566A358}"/>
              </a:ext>
            </a:extLst>
          </p:cNvPr>
          <p:cNvPicPr preferRelativeResize="0">
            <a:picLocks noGrp="1"/>
          </p:cNvPicPr>
          <p:nvPr>
            <p:ph idx="1"/>
          </p:nvPr>
        </p:nvPicPr>
        <p:blipFill>
          <a:blip r:embed="rId4">
            <a:alphaModFix/>
          </a:blip>
          <a:stretch>
            <a:fillRect/>
          </a:stretch>
        </p:blipFill>
        <p:spPr>
          <a:xfrm>
            <a:off x="1146649" y="1901826"/>
            <a:ext cx="8222302" cy="3340026"/>
          </a:xfrm>
          <a:prstGeom prst="rect">
            <a:avLst/>
          </a:prstGeom>
          <a:noFill/>
          <a:ln>
            <a:noFill/>
          </a:ln>
        </p:spPr>
      </p:pic>
      <p:pic>
        <p:nvPicPr>
          <p:cNvPr id="2" name="Recorded Sound">
            <a:hlinkClick r:id="" action="ppaction://media"/>
            <a:extLst>
              <a:ext uri="{FF2B5EF4-FFF2-40B4-BE49-F238E27FC236}">
                <a16:creationId xmlns:a16="http://schemas.microsoft.com/office/drawing/2014/main" id="{E7B19891-E19F-1949-3D24-10084EAB19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93104" y="5651829"/>
            <a:ext cx="487363" cy="487363"/>
          </a:xfrm>
          <a:prstGeom prst="rect">
            <a:avLst/>
          </a:prstGeom>
        </p:spPr>
      </p:pic>
    </p:spTree>
    <p:extLst>
      <p:ext uri="{BB962C8B-B14F-4D97-AF65-F5344CB8AC3E}">
        <p14:creationId xmlns:p14="http://schemas.microsoft.com/office/powerpoint/2010/main" val="2752853293"/>
      </p:ext>
    </p:extLst>
  </p:cSld>
  <p:clrMapOvr>
    <a:masterClrMapping/>
  </p:clrMapOvr>
  <mc:AlternateContent xmlns:mc="http://schemas.openxmlformats.org/markup-compatibility/2006" xmlns:p14="http://schemas.microsoft.com/office/powerpoint/2010/main">
    <mc:Choice Requires="p14">
      <p:transition spd="slow" p14:dur="2000" advTm="29834"/>
    </mc:Choice>
    <mc:Fallback xmlns="">
      <p:transition spd="slow" advTm="29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8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2C41F0-E528-32E0-DE3A-D3548CCE0419}"/>
              </a:ext>
            </a:extLst>
          </p:cNvPr>
          <p:cNvSpPr>
            <a:spLocks noGrp="1"/>
          </p:cNvSpPr>
          <p:nvPr>
            <p:ph type="title"/>
          </p:nvPr>
        </p:nvSpPr>
        <p:spPr/>
        <p:txBody>
          <a:bodyPr/>
          <a:lstStyle/>
          <a:p>
            <a:r>
              <a:rPr lang="en-US" dirty="0"/>
              <a:t>Data from Kaggle</a:t>
            </a:r>
          </a:p>
        </p:txBody>
      </p:sp>
      <p:sp>
        <p:nvSpPr>
          <p:cNvPr id="3" name="TextBox 2">
            <a:extLst>
              <a:ext uri="{FF2B5EF4-FFF2-40B4-BE49-F238E27FC236}">
                <a16:creationId xmlns:a16="http://schemas.microsoft.com/office/drawing/2014/main" id="{AD32BEAE-C6E9-D3CF-500F-AE3D6027C63F}"/>
              </a:ext>
            </a:extLst>
          </p:cNvPr>
          <p:cNvSpPr txBox="1"/>
          <p:nvPr/>
        </p:nvSpPr>
        <p:spPr>
          <a:xfrm>
            <a:off x="925033" y="1681381"/>
            <a:ext cx="8753927" cy="461665"/>
          </a:xfrm>
          <a:prstGeom prst="rect">
            <a:avLst/>
          </a:prstGeom>
          <a:noFill/>
        </p:spPr>
        <p:txBody>
          <a:bodyPr wrap="square">
            <a:spAutoFit/>
          </a:bodyPr>
          <a:lstStyle/>
          <a:p>
            <a:r>
              <a:rPr lang="en-US" sz="2400" dirty="0"/>
              <a:t>https://www.kaggle.com/datasets/osmi/mental-health-in-tech-2016</a:t>
            </a:r>
          </a:p>
        </p:txBody>
      </p:sp>
      <p:pic>
        <p:nvPicPr>
          <p:cNvPr id="7" name="Google Shape;97;p20">
            <a:extLst>
              <a:ext uri="{FF2B5EF4-FFF2-40B4-BE49-F238E27FC236}">
                <a16:creationId xmlns:a16="http://schemas.microsoft.com/office/drawing/2014/main" id="{D7DA1AFB-4031-4896-DA16-DF65F3BADD45}"/>
              </a:ext>
            </a:extLst>
          </p:cNvPr>
          <p:cNvPicPr preferRelativeResize="0">
            <a:picLocks noGrp="1"/>
          </p:cNvPicPr>
          <p:nvPr>
            <p:ph idx="1"/>
          </p:nvPr>
        </p:nvPicPr>
        <p:blipFill>
          <a:blip r:embed="rId4">
            <a:alphaModFix/>
          </a:blip>
          <a:stretch>
            <a:fillRect/>
          </a:stretch>
        </p:blipFill>
        <p:spPr>
          <a:xfrm>
            <a:off x="925033" y="2443684"/>
            <a:ext cx="9014305" cy="1970632"/>
          </a:xfrm>
          <a:prstGeom prst="rect">
            <a:avLst/>
          </a:prstGeom>
          <a:noFill/>
          <a:ln>
            <a:noFill/>
          </a:ln>
        </p:spPr>
      </p:pic>
      <p:pic>
        <p:nvPicPr>
          <p:cNvPr id="8" name="Google Shape;98;p20">
            <a:extLst>
              <a:ext uri="{FF2B5EF4-FFF2-40B4-BE49-F238E27FC236}">
                <a16:creationId xmlns:a16="http://schemas.microsoft.com/office/drawing/2014/main" id="{1C88ADA3-2473-2719-8185-78892A90AD6A}"/>
              </a:ext>
            </a:extLst>
          </p:cNvPr>
          <p:cNvPicPr preferRelativeResize="0"/>
          <p:nvPr/>
        </p:nvPicPr>
        <p:blipFill>
          <a:blip r:embed="rId5">
            <a:alphaModFix/>
          </a:blip>
          <a:stretch>
            <a:fillRect/>
          </a:stretch>
        </p:blipFill>
        <p:spPr>
          <a:xfrm>
            <a:off x="925033" y="4548371"/>
            <a:ext cx="9090837" cy="1716241"/>
          </a:xfrm>
          <a:prstGeom prst="rect">
            <a:avLst/>
          </a:prstGeom>
          <a:noFill/>
          <a:ln>
            <a:noFill/>
          </a:ln>
        </p:spPr>
      </p:pic>
      <p:pic>
        <p:nvPicPr>
          <p:cNvPr id="2" name="Recorded Sound">
            <a:hlinkClick r:id="" action="ppaction://media"/>
            <a:extLst>
              <a:ext uri="{FF2B5EF4-FFF2-40B4-BE49-F238E27FC236}">
                <a16:creationId xmlns:a16="http://schemas.microsoft.com/office/drawing/2014/main" id="{48A40DCE-7781-553E-634D-64D9D746869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48284" y="6264612"/>
            <a:ext cx="487363" cy="487363"/>
          </a:xfrm>
          <a:prstGeom prst="rect">
            <a:avLst/>
          </a:prstGeom>
        </p:spPr>
      </p:pic>
    </p:spTree>
    <p:extLst>
      <p:ext uri="{BB962C8B-B14F-4D97-AF65-F5344CB8AC3E}">
        <p14:creationId xmlns:p14="http://schemas.microsoft.com/office/powerpoint/2010/main" val="721764972"/>
      </p:ext>
    </p:extLst>
  </p:cSld>
  <p:clrMapOvr>
    <a:masterClrMapping/>
  </p:clrMapOvr>
  <mc:AlternateContent xmlns:mc="http://schemas.openxmlformats.org/markup-compatibility/2006" xmlns:p14="http://schemas.microsoft.com/office/powerpoint/2010/main">
    <mc:Choice Requires="p14">
      <p:transition spd="slow" p14:dur="2000" advTm="11759"/>
    </mc:Choice>
    <mc:Fallback xmlns="">
      <p:transition spd="slow" advTm="11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75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2C41F0-E528-32E0-DE3A-D3548CCE0419}"/>
              </a:ext>
            </a:extLst>
          </p:cNvPr>
          <p:cNvSpPr>
            <a:spLocks noGrp="1"/>
          </p:cNvSpPr>
          <p:nvPr>
            <p:ph type="title"/>
          </p:nvPr>
        </p:nvSpPr>
        <p:spPr>
          <a:xfrm>
            <a:off x="95693" y="704088"/>
            <a:ext cx="11610754" cy="676656"/>
          </a:xfrm>
        </p:spPr>
        <p:txBody>
          <a:bodyPr/>
          <a:lstStyle/>
          <a:p>
            <a:r>
              <a:rPr lang="en" sz="4000" b="1" dirty="0">
                <a:solidFill>
                  <a:schemeClr val="tx1">
                    <a:lumMod val="75000"/>
                  </a:schemeClr>
                </a:solidFill>
                <a:latin typeface="Calibri"/>
                <a:ea typeface="Calibri"/>
                <a:cs typeface="Calibri"/>
                <a:sym typeface="Calibri"/>
              </a:rPr>
              <a:t>Tools that we are going to use to solve this problem </a:t>
            </a:r>
            <a:endParaRPr lang="en-US" sz="4000" dirty="0">
              <a:solidFill>
                <a:schemeClr val="tx1">
                  <a:lumMod val="75000"/>
                </a:schemeClr>
              </a:solidFill>
            </a:endParaRPr>
          </a:p>
        </p:txBody>
      </p:sp>
      <p:sp>
        <p:nvSpPr>
          <p:cNvPr id="3" name="Content Placeholder 2">
            <a:extLst>
              <a:ext uri="{FF2B5EF4-FFF2-40B4-BE49-F238E27FC236}">
                <a16:creationId xmlns:a16="http://schemas.microsoft.com/office/drawing/2014/main" id="{4AC812BB-3A7C-216E-B2D8-47F334A8BDBC}"/>
              </a:ext>
            </a:extLst>
          </p:cNvPr>
          <p:cNvSpPr>
            <a:spLocks noGrp="1"/>
          </p:cNvSpPr>
          <p:nvPr>
            <p:ph idx="1"/>
          </p:nvPr>
        </p:nvSpPr>
        <p:spPr/>
        <p:txBody>
          <a:bodyPr/>
          <a:lstStyle/>
          <a:p>
            <a:pPr marL="0" lvl="0" indent="0">
              <a:spcBef>
                <a:spcPts val="0"/>
              </a:spcBef>
              <a:spcAft>
                <a:spcPts val="0"/>
              </a:spcAft>
              <a:buNone/>
            </a:pPr>
            <a:r>
              <a:rPr lang="en-US" sz="1800" dirty="0"/>
              <a:t>JUPYTER: We use jupyter to load our dataset, and train and test the data using machine learning algorithms to predict the accuracy.</a:t>
            </a:r>
          </a:p>
          <a:p>
            <a:pPr marL="0" lvl="0" indent="0">
              <a:spcBef>
                <a:spcPts val="600"/>
              </a:spcBef>
              <a:spcAft>
                <a:spcPts val="0"/>
              </a:spcAft>
              <a:buNone/>
            </a:pPr>
            <a:r>
              <a:rPr lang="en-US" sz="1800" dirty="0"/>
              <a:t>We Import  Numpy, Scikit-Learn, Pandas, Matplotlib</a:t>
            </a:r>
          </a:p>
          <a:p>
            <a:pPr marL="0" lvl="0" indent="0">
              <a:spcBef>
                <a:spcPts val="600"/>
              </a:spcBef>
              <a:spcAft>
                <a:spcPts val="0"/>
              </a:spcAft>
              <a:buNone/>
            </a:pPr>
            <a:r>
              <a:rPr lang="en-US" sz="1800" dirty="0"/>
              <a:t>AWS: We use AWS for hosting the web application into a flask server.</a:t>
            </a:r>
          </a:p>
          <a:p>
            <a:endParaRPr lang="en-US" dirty="0">
              <a:solidFill>
                <a:schemeClr val="tx1">
                  <a:lumMod val="60000"/>
                  <a:lumOff val="40000"/>
                </a:schemeClr>
              </a:solidFill>
            </a:endParaRPr>
          </a:p>
        </p:txBody>
      </p:sp>
      <p:pic>
        <p:nvPicPr>
          <p:cNvPr id="2" name="Recorded Sound">
            <a:hlinkClick r:id="" action="ppaction://media"/>
            <a:extLst>
              <a:ext uri="{FF2B5EF4-FFF2-40B4-BE49-F238E27FC236}">
                <a16:creationId xmlns:a16="http://schemas.microsoft.com/office/drawing/2014/main" id="{90ED48D1-6550-A54D-7DF2-959EE4F2F9C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15928" y="5779008"/>
            <a:ext cx="487363" cy="487363"/>
          </a:xfrm>
          <a:prstGeom prst="rect">
            <a:avLst/>
          </a:prstGeom>
        </p:spPr>
      </p:pic>
    </p:spTree>
    <p:extLst>
      <p:ext uri="{BB962C8B-B14F-4D97-AF65-F5344CB8AC3E}">
        <p14:creationId xmlns:p14="http://schemas.microsoft.com/office/powerpoint/2010/main" val="157043688"/>
      </p:ext>
    </p:extLst>
  </p:cSld>
  <p:clrMapOvr>
    <a:masterClrMapping/>
  </p:clrMapOvr>
  <mc:AlternateContent xmlns:mc="http://schemas.openxmlformats.org/markup-compatibility/2006" xmlns:p14="http://schemas.microsoft.com/office/powerpoint/2010/main">
    <mc:Choice Requires="p14">
      <p:transition spd="slow" p14:dur="2000" advTm="13988"/>
    </mc:Choice>
    <mc:Fallback xmlns="">
      <p:transition spd="slow" advTm="139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9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D1D6FF-1122-B11D-0CE3-E62BA27376FA}"/>
              </a:ext>
            </a:extLst>
          </p:cNvPr>
          <p:cNvSpPr>
            <a:spLocks noGrp="1"/>
          </p:cNvSpPr>
          <p:nvPr>
            <p:ph type="title"/>
          </p:nvPr>
        </p:nvSpPr>
        <p:spPr>
          <a:xfrm>
            <a:off x="212651" y="704088"/>
            <a:ext cx="11568223" cy="901428"/>
          </a:xfrm>
        </p:spPr>
        <p:txBody>
          <a:bodyPr/>
          <a:lstStyle/>
          <a:p>
            <a:r>
              <a:rPr lang="en" sz="4000" b="1" dirty="0">
                <a:solidFill>
                  <a:schemeClr val="tx1">
                    <a:lumMod val="75000"/>
                  </a:schemeClr>
                </a:solidFill>
                <a:latin typeface="Calibri"/>
                <a:ea typeface="Calibri"/>
                <a:cs typeface="Calibri"/>
                <a:sym typeface="Calibri"/>
              </a:rPr>
              <a:t>Models that we are going to use to solve this problem </a:t>
            </a:r>
            <a:endParaRPr lang="en-US" sz="4000" dirty="0">
              <a:solidFill>
                <a:schemeClr val="tx1">
                  <a:lumMod val="75000"/>
                </a:schemeClr>
              </a:solidFill>
            </a:endParaRPr>
          </a:p>
        </p:txBody>
      </p:sp>
      <p:sp>
        <p:nvSpPr>
          <p:cNvPr id="5" name="Date Placeholder 4">
            <a:extLst>
              <a:ext uri="{FF2B5EF4-FFF2-40B4-BE49-F238E27FC236}">
                <a16:creationId xmlns:a16="http://schemas.microsoft.com/office/drawing/2014/main" id="{623087F1-0A22-4E04-6B3F-B1DDA246A111}"/>
              </a:ext>
            </a:extLst>
          </p:cNvPr>
          <p:cNvSpPr>
            <a:spLocks noGrp="1"/>
          </p:cNvSpPr>
          <p:nvPr>
            <p:ph type="dt" sz="half" idx="10"/>
          </p:nvPr>
        </p:nvSpPr>
        <p:spPr/>
        <p:txBody>
          <a:bodyPr/>
          <a:lstStyle/>
          <a:p>
            <a:endParaRPr lang="en-US" dirty="0"/>
          </a:p>
          <a:p>
            <a:endParaRPr lang="en-US" dirty="0"/>
          </a:p>
        </p:txBody>
      </p:sp>
      <p:sp>
        <p:nvSpPr>
          <p:cNvPr id="10" name="TextBox 9">
            <a:extLst>
              <a:ext uri="{FF2B5EF4-FFF2-40B4-BE49-F238E27FC236}">
                <a16:creationId xmlns:a16="http://schemas.microsoft.com/office/drawing/2014/main" id="{9D0DE0C2-BC41-6847-152C-4A407A9E5FAD}"/>
              </a:ext>
            </a:extLst>
          </p:cNvPr>
          <p:cNvSpPr txBox="1"/>
          <p:nvPr/>
        </p:nvSpPr>
        <p:spPr>
          <a:xfrm>
            <a:off x="365761" y="1915103"/>
            <a:ext cx="10117942" cy="1384995"/>
          </a:xfrm>
          <a:prstGeom prst="rect">
            <a:avLst/>
          </a:prstGeom>
          <a:noFill/>
        </p:spPr>
        <p:txBody>
          <a:bodyPr wrap="square">
            <a:spAutoFit/>
          </a:bodyPr>
          <a:lstStyle/>
          <a:p>
            <a:r>
              <a:rPr lang="en-US" sz="2800" dirty="0">
                <a:solidFill>
                  <a:schemeClr val="bg2">
                    <a:lumMod val="50000"/>
                  </a:schemeClr>
                </a:solidFill>
              </a:rPr>
              <a:t>We are going to use Random Forest Classifier, Gradient Boost and AdaBoost Classifier as they are going to give higher accuracy </a:t>
            </a:r>
            <a:r>
              <a:rPr lang="en-US" sz="2800" dirty="0">
                <a:solidFill>
                  <a:schemeClr val="bg2">
                    <a:lumMod val="75000"/>
                  </a:schemeClr>
                </a:solidFill>
              </a:rPr>
              <a:t>than</a:t>
            </a:r>
            <a:r>
              <a:rPr lang="en-US" sz="2800" dirty="0">
                <a:solidFill>
                  <a:schemeClr val="bg2">
                    <a:lumMod val="50000"/>
                  </a:schemeClr>
                </a:solidFill>
              </a:rPr>
              <a:t> other models since they are combinations of different models.</a:t>
            </a:r>
          </a:p>
        </p:txBody>
      </p:sp>
      <p:pic>
        <p:nvPicPr>
          <p:cNvPr id="2" name="Recorded Sound">
            <a:hlinkClick r:id="" action="ppaction://media"/>
            <a:extLst>
              <a:ext uri="{FF2B5EF4-FFF2-40B4-BE49-F238E27FC236}">
                <a16:creationId xmlns:a16="http://schemas.microsoft.com/office/drawing/2014/main" id="{A59D17C7-E388-5B95-5CF3-63CF3203446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64049" y="5754304"/>
            <a:ext cx="487363" cy="487363"/>
          </a:xfrm>
          <a:prstGeom prst="rect">
            <a:avLst/>
          </a:prstGeom>
        </p:spPr>
      </p:pic>
    </p:spTree>
    <p:extLst>
      <p:ext uri="{BB962C8B-B14F-4D97-AF65-F5344CB8AC3E}">
        <p14:creationId xmlns:p14="http://schemas.microsoft.com/office/powerpoint/2010/main" val="3626445248"/>
      </p:ext>
    </p:extLst>
  </p:cSld>
  <p:clrMapOvr>
    <a:masterClrMapping/>
  </p:clrMapOvr>
  <mc:AlternateContent xmlns:mc="http://schemas.openxmlformats.org/markup-compatibility/2006" xmlns:p14="http://schemas.microsoft.com/office/powerpoint/2010/main">
    <mc:Choice Requires="p14">
      <p:transition spd="slow" p14:dur="2000" advTm="17425"/>
    </mc:Choice>
    <mc:Fallback xmlns="">
      <p:transition spd="slow" advTm="174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4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s_Organic_Presentation_Win32_SW_v10.potx" id="{6F7A4518-677F-49D0-AD76-8F0F7DEFB1E5}" vid="{F577DF72-62B0-42B0-B34E-786789A7979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{05155438-4B7A-406D-8704-8BCC1A0E6760}tf11964407_win32</Template>
  <TotalTime>443</TotalTime>
  <Words>457</Words>
  <Application>Microsoft Office PowerPoint</Application>
  <PresentationFormat>Widescreen</PresentationFormat>
  <Paragraphs>29</Paragraphs>
  <Slides>11</Slides>
  <Notes>1</Notes>
  <HiddenSlides>0</HiddenSlides>
  <MMClips>11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Courier New</vt:lpstr>
      <vt:lpstr>Gill Sans Nova</vt:lpstr>
      <vt:lpstr>Gill Sans Nova Light</vt:lpstr>
      <vt:lpstr>Lato</vt:lpstr>
      <vt:lpstr>Sagona Book</vt:lpstr>
      <vt:lpstr>Office Theme</vt:lpstr>
      <vt:lpstr>Mental Health at Workplace</vt:lpstr>
      <vt:lpstr>Our Team</vt:lpstr>
      <vt:lpstr>Introduction</vt:lpstr>
      <vt:lpstr>Challenge</vt:lpstr>
      <vt:lpstr>Solution</vt:lpstr>
      <vt:lpstr>Graphical View of ETL Tools :</vt:lpstr>
      <vt:lpstr>Data from Kaggle</vt:lpstr>
      <vt:lpstr>Tools that we are going to use to solve this problem </vt:lpstr>
      <vt:lpstr>Models that we are going to use to solve this problem </vt:lpstr>
      <vt:lpstr>Reference</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Mental Health at Workplace</dc:title>
  <dc:creator>Battula, Gangai Kaliprasad</dc:creator>
  <cp:lastModifiedBy>Manchala, Ashish</cp:lastModifiedBy>
  <cp:revision>6</cp:revision>
  <dcterms:created xsi:type="dcterms:W3CDTF">2023-03-22T14:53:20Z</dcterms:created>
  <dcterms:modified xsi:type="dcterms:W3CDTF">2023-03-23T01:26:35Z</dcterms:modified>
</cp:coreProperties>
</file>